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3"/>
  </p:notesMasterIdLst>
  <p:handoutMasterIdLst>
    <p:handoutMasterId r:id="rId4"/>
  </p:handoutMasterIdLst>
  <p:sldIdLst>
    <p:sldId id="599" r:id="rId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8AE345FB-3BF8-4F53-8182-82BDAFBFFF55}">
          <p14:sldIdLst/>
        </p14:section>
        <p14:section name="既定のセクション" id="{B9241069-5C62-4044-809E-C9FDC5E9F994}">
          <p14:sldIdLst>
            <p14:sldId id="59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dmin"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FFFFCC"/>
    <a:srgbClr val="CCECFF"/>
    <a:srgbClr val="CCFF99"/>
    <a:srgbClr val="FFFF99"/>
    <a:srgbClr val="FF66CC"/>
    <a:srgbClr val="FFCCFF"/>
    <a:srgbClr val="FF9933"/>
    <a:srgbClr val="FF33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A10AB8-A2C7-930F-05B6-C9B2B0F36D22}" v="13" dt="2026-04-07T05:19:19.821"/>
    <p1510:client id="{3572F4C7-1A51-4DC3-83EB-137230D19A69}" v="1" dt="2026-04-07T07:32:42.778"/>
    <p1510:client id="{6E705740-3BDE-1C75-9CE0-EB58AA4C0043}" v="8" dt="2026-04-07T07:32:32.524"/>
    <p1510:client id="{86935687-39C4-439D-8E88-CF51E5F7DD56}" v="58" dt="2026-04-07T07:00:48.986"/>
    <p1510:client id="{9AFD53B1-9DC8-4263-8D31-109323ED9287}" v="1607" dt="2026-04-07T07:19:06.767"/>
    <p1510:client id="{E57FEAEA-BDFF-43C8-83BE-A0EDA205A724}" v="17" dt="2026-04-08T02:58:40.32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38B1855-1B75-4FBE-930C-398BA8C253C6}" styleName="テーマ スタイル 2 - アクセント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787" cy="496968"/>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6968"/>
          </a:xfrm>
          <a:prstGeom prst="rect">
            <a:avLst/>
          </a:prstGeom>
        </p:spPr>
        <p:txBody>
          <a:bodyPr vert="horz" lIns="91432" tIns="45716" rIns="91432" bIns="45716" rtlCol="0"/>
          <a:lstStyle>
            <a:lvl1pPr algn="r">
              <a:defRPr sz="1200"/>
            </a:lvl1pPr>
          </a:lstStyle>
          <a:p>
            <a:endParaRPr kumimoji="1" lang="ja-JP" altLang="en-US"/>
          </a:p>
        </p:txBody>
      </p:sp>
      <p:sp>
        <p:nvSpPr>
          <p:cNvPr id="4" name="フッター プレースホルダー 3"/>
          <p:cNvSpPr>
            <a:spLocks noGrp="1"/>
          </p:cNvSpPr>
          <p:nvPr>
            <p:ph type="ftr" sz="quarter" idx="2"/>
          </p:nvPr>
        </p:nvSpPr>
        <p:spPr>
          <a:xfrm>
            <a:off x="2" y="9440646"/>
            <a:ext cx="2949787" cy="496968"/>
          </a:xfrm>
          <a:prstGeom prst="rect">
            <a:avLst/>
          </a:prstGeom>
        </p:spPr>
        <p:txBody>
          <a:bodyPr vert="horz" lIns="91432" tIns="45716" rIns="91432" bIns="4571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6"/>
            <a:ext cx="2949787" cy="496968"/>
          </a:xfrm>
          <a:prstGeom prst="rect">
            <a:avLst/>
          </a:prstGeom>
        </p:spPr>
        <p:txBody>
          <a:bodyPr vert="horz" lIns="91432" tIns="45716" rIns="91432" bIns="45716" rtlCol="0" anchor="b"/>
          <a:lstStyle>
            <a:lvl1pPr algn="r">
              <a:defRPr sz="1200"/>
            </a:lvl1pPr>
          </a:lstStyle>
          <a:p>
            <a:fld id="{088572AF-7C12-4BA2-BEC5-69DAB6067AED}" type="slidenum">
              <a:rPr kumimoji="1" lang="ja-JP" altLang="en-US" smtClean="0"/>
              <a:t>‹#›</a:t>
            </a:fld>
            <a:endParaRPr kumimoji="1" lang="ja-JP" altLang="en-US"/>
          </a:p>
        </p:txBody>
      </p:sp>
    </p:spTree>
    <p:extLst>
      <p:ext uri="{BB962C8B-B14F-4D97-AF65-F5344CB8AC3E}">
        <p14:creationId xmlns:p14="http://schemas.microsoft.com/office/powerpoint/2010/main" val="16245147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5" cy="496887"/>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1"/>
            <a:ext cx="2949575" cy="496887"/>
          </a:xfrm>
          <a:prstGeom prst="rect">
            <a:avLst/>
          </a:prstGeom>
        </p:spPr>
        <p:txBody>
          <a:bodyPr vert="horz" lIns="91432" tIns="45716" rIns="91432" bIns="45716"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81040" y="4721226"/>
            <a:ext cx="5445125" cy="4471989"/>
          </a:xfrm>
          <a:prstGeom prst="rect">
            <a:avLst/>
          </a:prstGeom>
        </p:spPr>
        <p:txBody>
          <a:bodyPr vert="horz" lIns="91432" tIns="45716" rIns="91432"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865"/>
            <a:ext cx="2949575" cy="496886"/>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5"/>
            <a:ext cx="2949575" cy="496886"/>
          </a:xfrm>
          <a:prstGeom prst="rect">
            <a:avLst/>
          </a:prstGeom>
        </p:spPr>
        <p:txBody>
          <a:bodyPr vert="horz" lIns="91432" tIns="45716" rIns="91432" bIns="45716" rtlCol="0" anchor="b"/>
          <a:lstStyle>
            <a:lvl1pPr algn="r">
              <a:defRPr sz="1200"/>
            </a:lvl1pPr>
          </a:lstStyle>
          <a:p>
            <a:fld id="{51E7D0C4-B5F4-4E60-9BD7-E3389DF44D56}" type="slidenum">
              <a:rPr kumimoji="1" lang="ja-JP" altLang="en-US" smtClean="0"/>
              <a:t>‹#›</a:t>
            </a:fld>
            <a:endParaRPr kumimoji="1" lang="ja-JP" altLang="en-US"/>
          </a:p>
        </p:txBody>
      </p:sp>
    </p:spTree>
    <p:extLst>
      <p:ext uri="{BB962C8B-B14F-4D97-AF65-F5344CB8AC3E}">
        <p14:creationId xmlns:p14="http://schemas.microsoft.com/office/powerpoint/2010/main" val="42641333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42884-1D1C-CA04-7805-22AC96B3D80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577D376-2D7D-B44F-FF02-007B1D57551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F7E4FDF-EE6F-3282-4404-8106633196BA}"/>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A2A6697A-D2BF-69B5-93A4-455B642693F0}"/>
              </a:ext>
            </a:extLst>
          </p:cNvPr>
          <p:cNvSpPr>
            <a:spLocks noGrp="1"/>
          </p:cNvSpPr>
          <p:nvPr>
            <p:ph type="sldNum" sz="quarter" idx="10"/>
          </p:nvPr>
        </p:nvSpPr>
        <p:spPr/>
        <p:txBody>
          <a:bodyPr/>
          <a:lstStyle/>
          <a:p>
            <a:fld id="{88B0BF15-0295-45A9-8869-372E4BB87295}" type="slidenum">
              <a:rPr kumimoji="1" lang="ja-JP" altLang="en-US" smtClean="0"/>
              <a:t>1</a:t>
            </a:fld>
            <a:endParaRPr kumimoji="1" lang="ja-JP" altLang="en-US"/>
          </a:p>
        </p:txBody>
      </p:sp>
    </p:spTree>
    <p:extLst>
      <p:ext uri="{BB962C8B-B14F-4D97-AF65-F5344CB8AC3E}">
        <p14:creationId xmlns:p14="http://schemas.microsoft.com/office/powerpoint/2010/main" val="2046674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A50349B-4E56-4DA3-805A-67F05DB65493}" type="datetime1">
              <a:rPr kumimoji="1" lang="ja-JP" altLang="en-US" smtClean="0"/>
              <a:t>2026/4/13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2372807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1B08C5B-6D6F-4BAD-9A7F-1CE06133BA6F}" type="datetime1">
              <a:rPr kumimoji="1" lang="ja-JP" altLang="en-US" smtClean="0"/>
              <a:t>2026/4/13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3082407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18B057E-42D0-412F-B6A9-73C8CFE50023}" type="datetime1">
              <a:rPr kumimoji="1" lang="ja-JP" altLang="en-US" smtClean="0"/>
              <a:t>2026/4/13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3433551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A03FD6B-9CA7-4B9A-B4D4-55E73030E31E}" type="datetime1">
              <a:rPr kumimoji="1" lang="ja-JP" altLang="en-US" smtClean="0"/>
              <a:t>2026/4/13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3128211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A15FE2B-F322-4CBF-A2B0-87D512E5173C}" type="datetime1">
              <a:rPr kumimoji="1" lang="ja-JP" altLang="en-US" smtClean="0"/>
              <a:t>2026/4/13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341675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1D79D69-F65D-4648-9B12-327CADD2A0C9}" type="datetime1">
              <a:rPr kumimoji="1" lang="ja-JP" altLang="en-US" smtClean="0"/>
              <a:t>2026/4/13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1694109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EDACAFF-CB24-4F67-95C1-4AED856A1F3D}" type="datetime1">
              <a:rPr kumimoji="1" lang="ja-JP" altLang="en-US" smtClean="0"/>
              <a:t>2026/4/13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4148870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4175BD-365F-445C-AA1A-82D1E32A7922}" type="datetime1">
              <a:rPr kumimoji="1" lang="ja-JP" altLang="en-US" smtClean="0"/>
              <a:t>2026/4/13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105531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F940F88-8DB6-44CF-92CF-2D21DB24AF78}" type="datetime1">
              <a:rPr kumimoji="1" lang="ja-JP" altLang="en-US" smtClean="0"/>
              <a:t>2026/4/13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1614827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4F4DF32-EDC1-426E-8279-3338515DC419}" type="datetime1">
              <a:rPr kumimoji="1" lang="ja-JP" altLang="en-US" smtClean="0"/>
              <a:t>2026/4/13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308877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5A0FFD6-EEE2-4AD7-A341-A378931E0F17}" type="datetime1">
              <a:rPr kumimoji="1" lang="ja-JP" altLang="en-US" smtClean="0"/>
              <a:t>2026/4/13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650551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FCB02A0-4F74-4F54-B88F-ADD7CDA63ED2}" type="datetime1">
              <a:rPr kumimoji="1" lang="ja-JP" altLang="en-US" smtClean="0"/>
              <a:t>2026/4/13</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E1EC53-FC65-4663-9051-85CA269CA6DA}" type="slidenum">
              <a:rPr kumimoji="1" lang="ja-JP" altLang="en-US" smtClean="0"/>
              <a:t>‹#›</a:t>
            </a:fld>
            <a:endParaRPr kumimoji="1" lang="ja-JP" altLang="en-US"/>
          </a:p>
        </p:txBody>
      </p:sp>
    </p:spTree>
    <p:extLst>
      <p:ext uri="{BB962C8B-B14F-4D97-AF65-F5344CB8AC3E}">
        <p14:creationId xmlns:p14="http://schemas.microsoft.com/office/powerpoint/2010/main" val="85941690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5" Type="http://schemas.openxmlformats.org/officeDocument/2006/relationships/image" Target="../media/image13.emf"/><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A2CE-8B24-FC38-459D-CFD4DC276737}"/>
            </a:ext>
          </a:extLst>
        </p:cNvPr>
        <p:cNvGrpSpPr/>
        <p:nvPr/>
      </p:nvGrpSpPr>
      <p:grpSpPr>
        <a:xfrm>
          <a:off x="0" y="0"/>
          <a:ext cx="0" cy="0"/>
          <a:chOff x="0" y="0"/>
          <a:chExt cx="0" cy="0"/>
        </a:xfrm>
      </p:grpSpPr>
      <p:sp>
        <p:nvSpPr>
          <p:cNvPr id="4102" name="楕円 4101">
            <a:extLst>
              <a:ext uri="{FF2B5EF4-FFF2-40B4-BE49-F238E27FC236}">
                <a16:creationId xmlns:a16="http://schemas.microsoft.com/office/drawing/2014/main" id="{078C8E30-6245-94A7-C563-E51C0EF6FB2D}"/>
              </a:ext>
            </a:extLst>
          </p:cNvPr>
          <p:cNvSpPr/>
          <p:nvPr/>
        </p:nvSpPr>
        <p:spPr>
          <a:xfrm>
            <a:off x="5866359" y="3006058"/>
            <a:ext cx="1829754" cy="882193"/>
          </a:xfrm>
          <a:prstGeom prst="ellipse">
            <a:avLst/>
          </a:prstGeom>
          <a:solidFill>
            <a:srgbClr val="FFFF99"/>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8459645F-8B54-876F-FA9D-A394CFC9C035}"/>
              </a:ext>
            </a:extLst>
          </p:cNvPr>
          <p:cNvSpPr/>
          <p:nvPr/>
        </p:nvSpPr>
        <p:spPr>
          <a:xfrm>
            <a:off x="326525" y="1346611"/>
            <a:ext cx="8637963" cy="3078378"/>
          </a:xfrm>
          <a:prstGeom prst="roundRect">
            <a:avLst>
              <a:gd name="adj" fmla="val 3621"/>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775">
              <a:solidFill>
                <a:schemeClr val="tx1"/>
              </a:solidFill>
            </a:endParaRPr>
          </a:p>
        </p:txBody>
      </p:sp>
      <p:pic>
        <p:nvPicPr>
          <p:cNvPr id="15" name="図 14">
            <a:extLst>
              <a:ext uri="{FF2B5EF4-FFF2-40B4-BE49-F238E27FC236}">
                <a16:creationId xmlns:a16="http://schemas.microsoft.com/office/drawing/2014/main" id="{A8AB8BE5-850E-7F10-24C5-135A0B70CB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837" y="4794564"/>
            <a:ext cx="1136604" cy="758115"/>
          </a:xfrm>
          <a:prstGeom prst="rect">
            <a:avLst/>
          </a:prstGeom>
        </p:spPr>
      </p:pic>
      <p:sp>
        <p:nvSpPr>
          <p:cNvPr id="16" name="スライド番号プレースホルダー 18">
            <a:extLst>
              <a:ext uri="{FF2B5EF4-FFF2-40B4-BE49-F238E27FC236}">
                <a16:creationId xmlns:a16="http://schemas.microsoft.com/office/drawing/2014/main" id="{DA905D9A-9E5D-6BF0-7860-07DC684C41BE}"/>
              </a:ext>
            </a:extLst>
          </p:cNvPr>
          <p:cNvSpPr>
            <a:spLocks noGrp="1"/>
          </p:cNvSpPr>
          <p:nvPr>
            <p:ph type="sldNum" sz="quarter" idx="12"/>
          </p:nvPr>
        </p:nvSpPr>
        <p:spPr>
          <a:xfrm>
            <a:off x="6712826" y="6089417"/>
            <a:ext cx="2251662" cy="653691"/>
          </a:xfrm>
        </p:spPr>
        <p:txBody>
          <a:bodyPr/>
          <a:lstStyle/>
          <a:p>
            <a:fld id="{50BEF0F3-C8F9-48C8-8ABD-0CBD00910516}" type="slidenum">
              <a:rPr lang="ja-JP" altLang="en-US" sz="1242"/>
              <a:t>1</a:t>
            </a:fld>
            <a:endParaRPr lang="ja-JP" altLang="en-US" sz="1242"/>
          </a:p>
        </p:txBody>
      </p:sp>
      <p:sp>
        <p:nvSpPr>
          <p:cNvPr id="7" name="ホームベース 6">
            <a:extLst>
              <a:ext uri="{FF2B5EF4-FFF2-40B4-BE49-F238E27FC236}">
                <a16:creationId xmlns:a16="http://schemas.microsoft.com/office/drawing/2014/main" id="{B61A7D08-1C35-4B65-9A5D-FA09972D06F2}"/>
              </a:ext>
            </a:extLst>
          </p:cNvPr>
          <p:cNvSpPr/>
          <p:nvPr/>
        </p:nvSpPr>
        <p:spPr>
          <a:xfrm>
            <a:off x="326526" y="1463083"/>
            <a:ext cx="2998408" cy="319526"/>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59763" tIns="0" rIns="31953" bIns="0" rtlCol="0" anchor="ctr"/>
          <a:lstStyle/>
          <a:p>
            <a:r>
              <a:rPr lang="ja-JP" altLang="en-US" sz="1775" b="1"/>
              <a:t>事業イメージ</a:t>
            </a:r>
            <a:r>
              <a:rPr lang="ja-JP" altLang="en-US" sz="1242" b="1" i="1"/>
              <a:t>（市町により異なる）</a:t>
            </a:r>
          </a:p>
        </p:txBody>
      </p:sp>
      <p:sp>
        <p:nvSpPr>
          <p:cNvPr id="3" name="四角形吹き出し 2">
            <a:extLst>
              <a:ext uri="{FF2B5EF4-FFF2-40B4-BE49-F238E27FC236}">
                <a16:creationId xmlns:a16="http://schemas.microsoft.com/office/drawing/2014/main" id="{BB0027EE-F9F3-F67B-A174-23837C2A3EEC}"/>
              </a:ext>
            </a:extLst>
          </p:cNvPr>
          <p:cNvSpPr/>
          <p:nvPr/>
        </p:nvSpPr>
        <p:spPr>
          <a:xfrm>
            <a:off x="572494" y="4651928"/>
            <a:ext cx="2822713" cy="859461"/>
          </a:xfrm>
          <a:prstGeom prst="wedgeRectCallout">
            <a:avLst>
              <a:gd name="adj1" fmla="val 24770"/>
              <a:gd name="adj2" fmla="val -109238"/>
            </a:avLst>
          </a:prstGeom>
          <a:gradFill>
            <a:gsLst>
              <a:gs pos="0">
                <a:schemeClr val="accent1">
                  <a:lumMod val="110000"/>
                  <a:satMod val="105000"/>
                  <a:tint val="67000"/>
                </a:schemeClr>
              </a:gs>
              <a:gs pos="25000">
                <a:schemeClr val="bg1"/>
              </a:gs>
              <a:gs pos="10000">
                <a:schemeClr val="bg1"/>
              </a:gs>
              <a:gs pos="100000">
                <a:schemeClr val="accent1">
                  <a:lumMod val="105000"/>
                  <a:satMod val="109000"/>
                  <a:tint val="81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r>
              <a:rPr lang="ja-JP" altLang="en-US" sz="1100" dirty="0"/>
              <a:t>質問票</a:t>
            </a:r>
            <a:r>
              <a:rPr lang="en-US" altLang="ja-JP" sz="1100" dirty="0"/>
              <a:t>Ⅰ</a:t>
            </a:r>
            <a:r>
              <a:rPr lang="ja-JP" altLang="en-US" sz="1100" dirty="0"/>
              <a:t>　育児支援チェックリスト</a:t>
            </a:r>
            <a:endParaRPr lang="en-US" altLang="ja-JP" sz="1100" dirty="0"/>
          </a:p>
          <a:p>
            <a:r>
              <a:rPr lang="ja-JP" altLang="en-US" sz="1100" dirty="0"/>
              <a:t>質問票</a:t>
            </a:r>
            <a:r>
              <a:rPr lang="en-US" altLang="ja-JP" sz="1100" dirty="0"/>
              <a:t>Ⅱ</a:t>
            </a:r>
            <a:r>
              <a:rPr lang="ja-JP" altLang="en-US" sz="1100" dirty="0"/>
              <a:t>　エジンバラ産後うつ病質問票</a:t>
            </a:r>
            <a:endParaRPr lang="en-US" altLang="ja-JP" sz="1100" dirty="0"/>
          </a:p>
          <a:p>
            <a:r>
              <a:rPr lang="ja-JP" altLang="en-US" sz="1100" dirty="0"/>
              <a:t>質問票</a:t>
            </a:r>
            <a:r>
              <a:rPr lang="en-US" altLang="ja-JP" sz="1100" dirty="0"/>
              <a:t>Ⅲ</a:t>
            </a:r>
            <a:r>
              <a:rPr lang="ja-JP" altLang="en-US" sz="1100" dirty="0"/>
              <a:t>　赤ちゃんへの気持ち質問票</a:t>
            </a:r>
          </a:p>
        </p:txBody>
      </p:sp>
      <p:pic>
        <p:nvPicPr>
          <p:cNvPr id="8" name="Picture 7">
            <a:extLst>
              <a:ext uri="{FF2B5EF4-FFF2-40B4-BE49-F238E27FC236}">
                <a16:creationId xmlns:a16="http://schemas.microsoft.com/office/drawing/2014/main" id="{09866E7A-A7D5-E581-2DD8-66A2C7E405D1}"/>
              </a:ext>
            </a:extLst>
          </p:cNvPr>
          <p:cNvPicPr>
            <a:picLocks noChangeAspect="1"/>
          </p:cNvPicPr>
          <p:nvPr/>
        </p:nvPicPr>
        <p:blipFill>
          <a:blip r:embed="rId4"/>
          <a:stretch>
            <a:fillRect/>
          </a:stretch>
        </p:blipFill>
        <p:spPr>
          <a:xfrm>
            <a:off x="3861850" y="4489495"/>
            <a:ext cx="1515947" cy="1325834"/>
          </a:xfrm>
          <a:prstGeom prst="roundRect">
            <a:avLst>
              <a:gd name="adj" fmla="val 55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AutoShape 4" descr="かわいいフリー素材集 いらすとや: アンケートに答える人のイラスト（女性）">
            <a:extLst>
              <a:ext uri="{FF2B5EF4-FFF2-40B4-BE49-F238E27FC236}">
                <a16:creationId xmlns:a16="http://schemas.microsoft.com/office/drawing/2014/main" id="{59E7E9BD-44D4-3AED-6A26-27B551690A72}"/>
              </a:ext>
            </a:extLst>
          </p:cNvPr>
          <p:cNvSpPr>
            <a:spLocks noChangeAspect="1" noChangeArrowheads="1"/>
          </p:cNvSpPr>
          <p:nvPr/>
        </p:nvSpPr>
        <p:spPr bwMode="auto">
          <a:xfrm>
            <a:off x="4344184"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046" name="グループ化 1045">
            <a:extLst>
              <a:ext uri="{FF2B5EF4-FFF2-40B4-BE49-F238E27FC236}">
                <a16:creationId xmlns:a16="http://schemas.microsoft.com/office/drawing/2014/main" id="{9DED5194-9EC7-BE9F-5747-DAD2020B2B3F}"/>
              </a:ext>
            </a:extLst>
          </p:cNvPr>
          <p:cNvGrpSpPr/>
          <p:nvPr/>
        </p:nvGrpSpPr>
        <p:grpSpPr>
          <a:xfrm>
            <a:off x="3833509" y="3120907"/>
            <a:ext cx="808002" cy="737418"/>
            <a:chOff x="2728696" y="3119119"/>
            <a:chExt cx="808002" cy="737418"/>
          </a:xfrm>
        </p:grpSpPr>
        <p:pic>
          <p:nvPicPr>
            <p:cNvPr id="1030" name="Picture 6" descr="かわいいフリー素材集 いらすとや: アンケートに答える人のイラスト（女性）">
              <a:extLst>
                <a:ext uri="{FF2B5EF4-FFF2-40B4-BE49-F238E27FC236}">
                  <a16:creationId xmlns:a16="http://schemas.microsoft.com/office/drawing/2014/main" id="{AE3A7C66-F656-434E-DE6C-650BAA2CB0E4}"/>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8696" y="3119119"/>
              <a:ext cx="431157" cy="6538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ひざの上で赤ちゃんを抱く母親のイラスト">
              <a:extLst>
                <a:ext uri="{FF2B5EF4-FFF2-40B4-BE49-F238E27FC236}">
                  <a16:creationId xmlns:a16="http://schemas.microsoft.com/office/drawing/2014/main" id="{AEC3C8B9-4A02-D8F0-7DB8-45CDAAB06B1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990678" y="3202693"/>
              <a:ext cx="546020" cy="653844"/>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テキスト ボックス 21">
            <a:extLst>
              <a:ext uri="{FF2B5EF4-FFF2-40B4-BE49-F238E27FC236}">
                <a16:creationId xmlns:a16="http://schemas.microsoft.com/office/drawing/2014/main" id="{4C7797A2-92CF-64ED-5EDF-17B79BA23C8F}"/>
              </a:ext>
            </a:extLst>
          </p:cNvPr>
          <p:cNvSpPr txBox="1"/>
          <p:nvPr/>
        </p:nvSpPr>
        <p:spPr>
          <a:xfrm>
            <a:off x="877578" y="3866420"/>
            <a:ext cx="1699491" cy="261610"/>
          </a:xfrm>
          <a:prstGeom prst="rect">
            <a:avLst/>
          </a:prstGeom>
          <a:noFill/>
        </p:spPr>
        <p:txBody>
          <a:bodyPr wrap="square" rtlCol="0">
            <a:spAutoFit/>
          </a:bodyPr>
          <a:lstStyle/>
          <a:p>
            <a:r>
              <a:rPr kumimoji="1" lang="ja-JP" altLang="en-US" sz="1100">
                <a:latin typeface="+mn-ea"/>
              </a:rPr>
              <a:t>保健センター等で面接</a:t>
            </a:r>
          </a:p>
        </p:txBody>
      </p:sp>
      <p:sp>
        <p:nvSpPr>
          <p:cNvPr id="12" name="矢印: 右 11">
            <a:extLst>
              <a:ext uri="{FF2B5EF4-FFF2-40B4-BE49-F238E27FC236}">
                <a16:creationId xmlns:a16="http://schemas.microsoft.com/office/drawing/2014/main" id="{1C133A9E-E1A6-67F9-2BEB-6A4A7BD2B19C}"/>
              </a:ext>
            </a:extLst>
          </p:cNvPr>
          <p:cNvSpPr/>
          <p:nvPr/>
        </p:nvSpPr>
        <p:spPr>
          <a:xfrm>
            <a:off x="707008" y="1962055"/>
            <a:ext cx="7993932" cy="477170"/>
          </a:xfrm>
          <a:prstGeom prst="rightArrow">
            <a:avLst>
              <a:gd name="adj1" fmla="val 50000"/>
              <a:gd name="adj2" fmla="val 64088"/>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6C8FFAF9-92FB-9FE8-067C-8014AEC9C3D2}"/>
              </a:ext>
            </a:extLst>
          </p:cNvPr>
          <p:cNvSpPr/>
          <p:nvPr/>
        </p:nvSpPr>
        <p:spPr>
          <a:xfrm>
            <a:off x="808098" y="1976371"/>
            <a:ext cx="1177720" cy="428076"/>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rPr>
              <a:t>妊娠届</a:t>
            </a:r>
          </a:p>
        </p:txBody>
      </p:sp>
      <p:sp>
        <p:nvSpPr>
          <p:cNvPr id="18" name="楕円 17">
            <a:extLst>
              <a:ext uri="{FF2B5EF4-FFF2-40B4-BE49-F238E27FC236}">
                <a16:creationId xmlns:a16="http://schemas.microsoft.com/office/drawing/2014/main" id="{8D4A1268-C085-DC64-9F57-D903CEB56FB7}"/>
              </a:ext>
            </a:extLst>
          </p:cNvPr>
          <p:cNvSpPr/>
          <p:nvPr/>
        </p:nvSpPr>
        <p:spPr>
          <a:xfrm>
            <a:off x="2374865" y="1976371"/>
            <a:ext cx="1177720" cy="428076"/>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rPr>
              <a:t>出産</a:t>
            </a:r>
          </a:p>
        </p:txBody>
      </p:sp>
      <p:sp>
        <p:nvSpPr>
          <p:cNvPr id="20" name="テキスト ボックス 19">
            <a:extLst>
              <a:ext uri="{FF2B5EF4-FFF2-40B4-BE49-F238E27FC236}">
                <a16:creationId xmlns:a16="http://schemas.microsoft.com/office/drawing/2014/main" id="{917E1376-683B-1512-20F4-FA7BC3634F93}"/>
              </a:ext>
            </a:extLst>
          </p:cNvPr>
          <p:cNvSpPr txBox="1"/>
          <p:nvPr/>
        </p:nvSpPr>
        <p:spPr>
          <a:xfrm>
            <a:off x="3685119" y="2073682"/>
            <a:ext cx="1080654" cy="253916"/>
          </a:xfrm>
          <a:prstGeom prst="rect">
            <a:avLst/>
          </a:prstGeom>
          <a:noFill/>
        </p:spPr>
        <p:txBody>
          <a:bodyPr wrap="square" rtlCol="0">
            <a:spAutoFit/>
          </a:bodyPr>
          <a:lstStyle/>
          <a:p>
            <a:r>
              <a:rPr kumimoji="1" lang="ja-JP" altLang="en-US" sz="1050"/>
              <a:t>出産後早期に</a:t>
            </a:r>
          </a:p>
        </p:txBody>
      </p:sp>
      <p:sp>
        <p:nvSpPr>
          <p:cNvPr id="23" name="テキスト ボックス 22">
            <a:extLst>
              <a:ext uri="{FF2B5EF4-FFF2-40B4-BE49-F238E27FC236}">
                <a16:creationId xmlns:a16="http://schemas.microsoft.com/office/drawing/2014/main" id="{DB7ED9A5-61FA-41D9-AC5C-93FAC9CDA74F}"/>
              </a:ext>
            </a:extLst>
          </p:cNvPr>
          <p:cNvSpPr txBox="1"/>
          <p:nvPr/>
        </p:nvSpPr>
        <p:spPr>
          <a:xfrm>
            <a:off x="999794" y="2459032"/>
            <a:ext cx="794327" cy="276999"/>
          </a:xfrm>
          <a:prstGeom prst="rect">
            <a:avLst/>
          </a:prstGeom>
          <a:noFill/>
          <a:ln>
            <a:solidFill>
              <a:schemeClr val="tx1"/>
            </a:solidFill>
          </a:ln>
        </p:spPr>
        <p:txBody>
          <a:bodyPr wrap="square" rtlCol="0">
            <a:spAutoFit/>
          </a:bodyPr>
          <a:lstStyle/>
          <a:p>
            <a:pPr algn="ctr"/>
            <a:r>
              <a:rPr kumimoji="1" lang="ja-JP" altLang="en-US" sz="1200"/>
              <a:t>母親</a:t>
            </a:r>
          </a:p>
        </p:txBody>
      </p:sp>
      <p:sp>
        <p:nvSpPr>
          <p:cNvPr id="25" name="テキスト ボックス 24">
            <a:extLst>
              <a:ext uri="{FF2B5EF4-FFF2-40B4-BE49-F238E27FC236}">
                <a16:creationId xmlns:a16="http://schemas.microsoft.com/office/drawing/2014/main" id="{41AA95AE-EE63-2D03-D70A-A4B7D4B27B21}"/>
              </a:ext>
            </a:extLst>
          </p:cNvPr>
          <p:cNvSpPr txBox="1"/>
          <p:nvPr/>
        </p:nvSpPr>
        <p:spPr>
          <a:xfrm>
            <a:off x="999794" y="3537802"/>
            <a:ext cx="794327" cy="276999"/>
          </a:xfrm>
          <a:prstGeom prst="rect">
            <a:avLst/>
          </a:prstGeom>
          <a:noFill/>
          <a:ln>
            <a:solidFill>
              <a:schemeClr val="tx1"/>
            </a:solidFill>
          </a:ln>
        </p:spPr>
        <p:txBody>
          <a:bodyPr wrap="square" rtlCol="0">
            <a:spAutoFit/>
          </a:bodyPr>
          <a:lstStyle/>
          <a:p>
            <a:pPr algn="ctr"/>
            <a:r>
              <a:rPr kumimoji="1" lang="ja-JP" altLang="en-US" sz="1200"/>
              <a:t>保健師等</a:t>
            </a:r>
          </a:p>
        </p:txBody>
      </p:sp>
      <p:cxnSp>
        <p:nvCxnSpPr>
          <p:cNvPr id="28" name="直線矢印コネクタ 27">
            <a:extLst>
              <a:ext uri="{FF2B5EF4-FFF2-40B4-BE49-F238E27FC236}">
                <a16:creationId xmlns:a16="http://schemas.microsoft.com/office/drawing/2014/main" id="{6CD7C466-B4FB-3DB1-55E2-B500EAED3ED8}"/>
              </a:ext>
            </a:extLst>
          </p:cNvPr>
          <p:cNvCxnSpPr>
            <a:cxnSpLocks/>
          </p:cNvCxnSpPr>
          <p:nvPr/>
        </p:nvCxnSpPr>
        <p:spPr>
          <a:xfrm>
            <a:off x="1396958" y="2886862"/>
            <a:ext cx="0" cy="612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3625F590-8FF7-DB99-70E4-CB975D8CD87C}"/>
              </a:ext>
            </a:extLst>
          </p:cNvPr>
          <p:cNvCxnSpPr>
            <a:cxnSpLocks/>
          </p:cNvCxnSpPr>
          <p:nvPr/>
        </p:nvCxnSpPr>
        <p:spPr>
          <a:xfrm flipV="1">
            <a:off x="1398528" y="2839727"/>
            <a:ext cx="0" cy="1524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47" name="グループ化 1046">
            <a:extLst>
              <a:ext uri="{FF2B5EF4-FFF2-40B4-BE49-F238E27FC236}">
                <a16:creationId xmlns:a16="http://schemas.microsoft.com/office/drawing/2014/main" id="{3A267951-000B-E156-2EE1-B07034EA7D06}"/>
              </a:ext>
            </a:extLst>
          </p:cNvPr>
          <p:cNvGrpSpPr/>
          <p:nvPr/>
        </p:nvGrpSpPr>
        <p:grpSpPr>
          <a:xfrm>
            <a:off x="3022041" y="2444226"/>
            <a:ext cx="815281" cy="1363326"/>
            <a:chOff x="3343749" y="2453591"/>
            <a:chExt cx="815281" cy="1363326"/>
          </a:xfrm>
        </p:grpSpPr>
        <p:sp>
          <p:nvSpPr>
            <p:cNvPr id="24" name="テキスト ボックス 23">
              <a:extLst>
                <a:ext uri="{FF2B5EF4-FFF2-40B4-BE49-F238E27FC236}">
                  <a16:creationId xmlns:a16="http://schemas.microsoft.com/office/drawing/2014/main" id="{D007F644-BA04-9925-1837-4BCF6DFE5EC4}"/>
                </a:ext>
              </a:extLst>
            </p:cNvPr>
            <p:cNvSpPr txBox="1"/>
            <p:nvPr/>
          </p:nvSpPr>
          <p:spPr>
            <a:xfrm>
              <a:off x="3343749" y="2453591"/>
              <a:ext cx="794327" cy="276999"/>
            </a:xfrm>
            <a:prstGeom prst="rect">
              <a:avLst/>
            </a:prstGeom>
            <a:noFill/>
            <a:ln>
              <a:solidFill>
                <a:schemeClr val="tx1"/>
              </a:solidFill>
            </a:ln>
          </p:spPr>
          <p:txBody>
            <a:bodyPr wrap="square" rtlCol="0">
              <a:spAutoFit/>
            </a:bodyPr>
            <a:lstStyle/>
            <a:p>
              <a:pPr algn="ctr"/>
              <a:r>
                <a:rPr kumimoji="1" lang="ja-JP" altLang="en-US" sz="1200"/>
                <a:t>母親</a:t>
              </a:r>
            </a:p>
          </p:txBody>
        </p:sp>
        <p:sp>
          <p:nvSpPr>
            <p:cNvPr id="26" name="テキスト ボックス 25">
              <a:extLst>
                <a:ext uri="{FF2B5EF4-FFF2-40B4-BE49-F238E27FC236}">
                  <a16:creationId xmlns:a16="http://schemas.microsoft.com/office/drawing/2014/main" id="{7CCF7241-E3EB-4546-C861-A35236E7A178}"/>
                </a:ext>
              </a:extLst>
            </p:cNvPr>
            <p:cNvSpPr txBox="1"/>
            <p:nvPr/>
          </p:nvSpPr>
          <p:spPr>
            <a:xfrm>
              <a:off x="3364703" y="3539918"/>
              <a:ext cx="794327" cy="276999"/>
            </a:xfrm>
            <a:prstGeom prst="rect">
              <a:avLst/>
            </a:prstGeom>
            <a:noFill/>
            <a:ln>
              <a:solidFill>
                <a:schemeClr val="tx1"/>
              </a:solidFill>
            </a:ln>
          </p:spPr>
          <p:txBody>
            <a:bodyPr wrap="square" rtlCol="0">
              <a:spAutoFit/>
            </a:bodyPr>
            <a:lstStyle/>
            <a:p>
              <a:pPr algn="ctr"/>
              <a:r>
                <a:rPr kumimoji="1" lang="ja-JP" altLang="en-US" sz="1200"/>
                <a:t>保健師等</a:t>
              </a:r>
            </a:p>
          </p:txBody>
        </p:sp>
        <p:cxnSp>
          <p:nvCxnSpPr>
            <p:cNvPr id="1025" name="直線矢印コネクタ 1024">
              <a:extLst>
                <a:ext uri="{FF2B5EF4-FFF2-40B4-BE49-F238E27FC236}">
                  <a16:creationId xmlns:a16="http://schemas.microsoft.com/office/drawing/2014/main" id="{C629A9AF-8D51-A52B-EA0A-F0630A4C6974}"/>
                </a:ext>
              </a:extLst>
            </p:cNvPr>
            <p:cNvCxnSpPr>
              <a:cxnSpLocks/>
            </p:cNvCxnSpPr>
            <p:nvPr/>
          </p:nvCxnSpPr>
          <p:spPr>
            <a:xfrm>
              <a:off x="3646642" y="2817000"/>
              <a:ext cx="0" cy="612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6" name="直線矢印コネクタ 1025">
              <a:extLst>
                <a:ext uri="{FF2B5EF4-FFF2-40B4-BE49-F238E27FC236}">
                  <a16:creationId xmlns:a16="http://schemas.microsoft.com/office/drawing/2014/main" id="{E8A0FD6D-0786-A35F-B86E-7FF554B9C969}"/>
                </a:ext>
              </a:extLst>
            </p:cNvPr>
            <p:cNvCxnSpPr>
              <a:cxnSpLocks/>
            </p:cNvCxnSpPr>
            <p:nvPr/>
          </p:nvCxnSpPr>
          <p:spPr>
            <a:xfrm flipV="1">
              <a:off x="3888186" y="2811445"/>
              <a:ext cx="0" cy="612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28" name="テキスト ボックス 1027">
            <a:extLst>
              <a:ext uri="{FF2B5EF4-FFF2-40B4-BE49-F238E27FC236}">
                <a16:creationId xmlns:a16="http://schemas.microsoft.com/office/drawing/2014/main" id="{520E0A89-E3E9-371C-CA33-8B83DF119125}"/>
              </a:ext>
            </a:extLst>
          </p:cNvPr>
          <p:cNvSpPr txBox="1"/>
          <p:nvPr/>
        </p:nvSpPr>
        <p:spPr>
          <a:xfrm>
            <a:off x="737491" y="2845412"/>
            <a:ext cx="794327" cy="246221"/>
          </a:xfrm>
          <a:prstGeom prst="rect">
            <a:avLst/>
          </a:prstGeom>
          <a:noFill/>
          <a:ln>
            <a:noFill/>
          </a:ln>
        </p:spPr>
        <p:txBody>
          <a:bodyPr wrap="square" rtlCol="0">
            <a:spAutoFit/>
          </a:bodyPr>
          <a:lstStyle/>
          <a:p>
            <a:pPr algn="ctr"/>
            <a:r>
              <a:rPr kumimoji="1" lang="ja-JP" altLang="en-US" sz="1000"/>
              <a:t>面接</a:t>
            </a:r>
          </a:p>
        </p:txBody>
      </p:sp>
      <p:sp>
        <p:nvSpPr>
          <p:cNvPr id="1031" name="テキスト ボックス 1030">
            <a:extLst>
              <a:ext uri="{FF2B5EF4-FFF2-40B4-BE49-F238E27FC236}">
                <a16:creationId xmlns:a16="http://schemas.microsoft.com/office/drawing/2014/main" id="{D1995A51-9200-CE7F-AD2A-735F69405272}"/>
              </a:ext>
            </a:extLst>
          </p:cNvPr>
          <p:cNvSpPr txBox="1"/>
          <p:nvPr/>
        </p:nvSpPr>
        <p:spPr>
          <a:xfrm>
            <a:off x="1328380" y="2876490"/>
            <a:ext cx="794327" cy="400110"/>
          </a:xfrm>
          <a:prstGeom prst="rect">
            <a:avLst/>
          </a:prstGeom>
          <a:noFill/>
          <a:ln>
            <a:noFill/>
          </a:ln>
        </p:spPr>
        <p:txBody>
          <a:bodyPr wrap="square" rtlCol="0">
            <a:spAutoFit/>
          </a:bodyPr>
          <a:lstStyle/>
          <a:p>
            <a:pPr algn="ctr"/>
            <a:r>
              <a:rPr kumimoji="1" lang="ja-JP" altLang="en-US" sz="1000"/>
              <a:t>質問票</a:t>
            </a:r>
            <a:r>
              <a:rPr kumimoji="1" lang="en-US" altLang="ja-JP" sz="1000"/>
              <a:t>Ⅰ</a:t>
            </a:r>
            <a:r>
              <a:rPr kumimoji="1" lang="ja-JP" altLang="en-US" sz="1000"/>
              <a:t>回収</a:t>
            </a:r>
          </a:p>
        </p:txBody>
      </p:sp>
      <p:sp>
        <p:nvSpPr>
          <p:cNvPr id="1033" name="テキスト ボックス 1032">
            <a:extLst>
              <a:ext uri="{FF2B5EF4-FFF2-40B4-BE49-F238E27FC236}">
                <a16:creationId xmlns:a16="http://schemas.microsoft.com/office/drawing/2014/main" id="{8426A546-A15B-FC94-44AC-EA856582D3EF}"/>
              </a:ext>
            </a:extLst>
          </p:cNvPr>
          <p:cNvSpPr txBox="1"/>
          <p:nvPr/>
        </p:nvSpPr>
        <p:spPr>
          <a:xfrm>
            <a:off x="3898269" y="2482686"/>
            <a:ext cx="963940" cy="400110"/>
          </a:xfrm>
          <a:prstGeom prst="rect">
            <a:avLst/>
          </a:prstGeom>
          <a:noFill/>
          <a:ln>
            <a:noFill/>
          </a:ln>
        </p:spPr>
        <p:txBody>
          <a:bodyPr wrap="square" rtlCol="0">
            <a:spAutoFit/>
          </a:bodyPr>
          <a:lstStyle/>
          <a:p>
            <a:pPr algn="ctr"/>
            <a:r>
              <a:rPr kumimoji="1" lang="ja-JP" altLang="en-US" sz="1000"/>
              <a:t>質問票</a:t>
            </a:r>
            <a:r>
              <a:rPr kumimoji="1" lang="en-US" altLang="ja-JP" sz="1000"/>
              <a:t>Ⅱ</a:t>
            </a:r>
            <a:r>
              <a:rPr kumimoji="1" lang="ja-JP" altLang="en-US" sz="1000"/>
              <a:t>、</a:t>
            </a:r>
            <a:r>
              <a:rPr kumimoji="1" lang="en-US" altLang="ja-JP" sz="1000"/>
              <a:t>Ⅲ</a:t>
            </a:r>
            <a:r>
              <a:rPr kumimoji="1" lang="ja-JP" altLang="en-US" sz="1000"/>
              <a:t>回収</a:t>
            </a:r>
            <a:endParaRPr kumimoji="1" lang="en-US" altLang="ja-JP" sz="1000"/>
          </a:p>
        </p:txBody>
      </p:sp>
      <p:sp>
        <p:nvSpPr>
          <p:cNvPr id="1034" name="AutoShape 8">
            <a:extLst>
              <a:ext uri="{FF2B5EF4-FFF2-40B4-BE49-F238E27FC236}">
                <a16:creationId xmlns:a16="http://schemas.microsoft.com/office/drawing/2014/main" id="{1AC1170C-E20A-5247-0C91-CF2CC8CAE187}"/>
              </a:ext>
            </a:extLst>
          </p:cNvPr>
          <p:cNvSpPr>
            <a:spLocks noChangeAspect="1" noChangeArrowheads="1"/>
          </p:cNvSpPr>
          <p:nvPr/>
        </p:nvSpPr>
        <p:spPr bwMode="auto">
          <a:xfrm>
            <a:off x="4496584"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5" name="テキスト ボックス 1034">
            <a:extLst>
              <a:ext uri="{FF2B5EF4-FFF2-40B4-BE49-F238E27FC236}">
                <a16:creationId xmlns:a16="http://schemas.microsoft.com/office/drawing/2014/main" id="{A6CD9CC7-2375-1F85-2F12-DC3237CB402D}"/>
              </a:ext>
            </a:extLst>
          </p:cNvPr>
          <p:cNvSpPr txBox="1"/>
          <p:nvPr/>
        </p:nvSpPr>
        <p:spPr>
          <a:xfrm>
            <a:off x="2853697" y="3875166"/>
            <a:ext cx="1699491" cy="261610"/>
          </a:xfrm>
          <a:prstGeom prst="rect">
            <a:avLst/>
          </a:prstGeom>
          <a:noFill/>
        </p:spPr>
        <p:txBody>
          <a:bodyPr wrap="square" rtlCol="0">
            <a:spAutoFit/>
          </a:bodyPr>
          <a:lstStyle/>
          <a:p>
            <a:r>
              <a:rPr kumimoji="1" lang="ja-JP" altLang="en-US" sz="1100" dirty="0">
                <a:latin typeface="+mn-ea"/>
              </a:rPr>
              <a:t>新生児訪問等で面接</a:t>
            </a:r>
          </a:p>
        </p:txBody>
      </p:sp>
      <p:pic>
        <p:nvPicPr>
          <p:cNvPr id="1042" name="図 1041">
            <a:extLst>
              <a:ext uri="{FF2B5EF4-FFF2-40B4-BE49-F238E27FC236}">
                <a16:creationId xmlns:a16="http://schemas.microsoft.com/office/drawing/2014/main" id="{9739977F-57D1-9510-6FC6-0FD4FF7339D8}"/>
              </a:ext>
            </a:extLst>
          </p:cNvPr>
          <p:cNvPicPr>
            <a:picLocks noChangeAspect="1"/>
          </p:cNvPicPr>
          <p:nvPr/>
        </p:nvPicPr>
        <p:blipFill>
          <a:blip r:embed="rId7"/>
          <a:stretch>
            <a:fillRect/>
          </a:stretch>
        </p:blipFill>
        <p:spPr>
          <a:xfrm>
            <a:off x="4884566" y="2915354"/>
            <a:ext cx="442955" cy="559192"/>
          </a:xfrm>
          <a:prstGeom prst="rect">
            <a:avLst/>
          </a:prstGeom>
        </p:spPr>
      </p:pic>
      <p:sp>
        <p:nvSpPr>
          <p:cNvPr id="1036" name="テキスト ボックス 1035">
            <a:extLst>
              <a:ext uri="{FF2B5EF4-FFF2-40B4-BE49-F238E27FC236}">
                <a16:creationId xmlns:a16="http://schemas.microsoft.com/office/drawing/2014/main" id="{919B898A-BA92-5853-4FE0-365646B0F118}"/>
              </a:ext>
            </a:extLst>
          </p:cNvPr>
          <p:cNvSpPr txBox="1"/>
          <p:nvPr/>
        </p:nvSpPr>
        <p:spPr>
          <a:xfrm>
            <a:off x="3814987" y="2786640"/>
            <a:ext cx="1226243" cy="400110"/>
          </a:xfrm>
          <a:prstGeom prst="rect">
            <a:avLst/>
          </a:prstGeom>
          <a:noFill/>
          <a:ln>
            <a:noFill/>
          </a:ln>
        </p:spPr>
        <p:txBody>
          <a:bodyPr wrap="square" rtlCol="0">
            <a:spAutoFit/>
          </a:bodyPr>
          <a:lstStyle/>
          <a:p>
            <a:pPr algn="ctr"/>
            <a:r>
              <a:rPr kumimoji="1" lang="ja-JP" altLang="en-US" sz="1000"/>
              <a:t>メッセージカード・</a:t>
            </a:r>
            <a:endParaRPr kumimoji="1" lang="en-US" altLang="ja-JP" sz="1000"/>
          </a:p>
          <a:p>
            <a:pPr algn="ctr"/>
            <a:r>
              <a:rPr kumimoji="1" lang="ja-JP" altLang="en-US" sz="1000"/>
              <a:t>協賛品の配布</a:t>
            </a:r>
            <a:endParaRPr kumimoji="1" lang="en-US" altLang="ja-JP" sz="1000"/>
          </a:p>
        </p:txBody>
      </p:sp>
      <p:grpSp>
        <p:nvGrpSpPr>
          <p:cNvPr id="2049" name="グループ化 2048">
            <a:extLst>
              <a:ext uri="{FF2B5EF4-FFF2-40B4-BE49-F238E27FC236}">
                <a16:creationId xmlns:a16="http://schemas.microsoft.com/office/drawing/2014/main" id="{12EA46D5-B802-AF56-05BB-01C3745A476F}"/>
              </a:ext>
            </a:extLst>
          </p:cNvPr>
          <p:cNvGrpSpPr/>
          <p:nvPr/>
        </p:nvGrpSpPr>
        <p:grpSpPr>
          <a:xfrm>
            <a:off x="4692725" y="4034596"/>
            <a:ext cx="2796033" cy="312375"/>
            <a:chOff x="4999799" y="4072488"/>
            <a:chExt cx="2796033" cy="312375"/>
          </a:xfrm>
        </p:grpSpPr>
        <p:sp>
          <p:nvSpPr>
            <p:cNvPr id="1044" name="フローチャート: 代替処理 1043">
              <a:extLst>
                <a:ext uri="{FF2B5EF4-FFF2-40B4-BE49-F238E27FC236}">
                  <a16:creationId xmlns:a16="http://schemas.microsoft.com/office/drawing/2014/main" id="{93C231D6-4F87-7747-8858-B467E7C8C6D8}"/>
                </a:ext>
              </a:extLst>
            </p:cNvPr>
            <p:cNvSpPr/>
            <p:nvPr/>
          </p:nvSpPr>
          <p:spPr>
            <a:xfrm>
              <a:off x="4999799" y="4076171"/>
              <a:ext cx="2796033" cy="308692"/>
            </a:xfrm>
            <a:prstGeom prst="flowChartAlternateProcess">
              <a:avLst/>
            </a:prstGeom>
            <a:solidFill>
              <a:schemeClr val="accent4">
                <a:lumMod val="20000"/>
                <a:lumOff val="80000"/>
              </a:scheme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5" name="テキスト ボックス 1044">
              <a:extLst>
                <a:ext uri="{FF2B5EF4-FFF2-40B4-BE49-F238E27FC236}">
                  <a16:creationId xmlns:a16="http://schemas.microsoft.com/office/drawing/2014/main" id="{68BF0D23-141A-0F24-1C4F-2C42C63F736C}"/>
                </a:ext>
              </a:extLst>
            </p:cNvPr>
            <p:cNvSpPr txBox="1"/>
            <p:nvPr/>
          </p:nvSpPr>
          <p:spPr>
            <a:xfrm>
              <a:off x="5028116" y="4072488"/>
              <a:ext cx="2767716" cy="276999"/>
            </a:xfrm>
            <a:prstGeom prst="rect">
              <a:avLst/>
            </a:prstGeom>
            <a:noFill/>
          </p:spPr>
          <p:txBody>
            <a:bodyPr vert="horz" wrap="square" rtlCol="0">
              <a:spAutoFit/>
            </a:bodyPr>
            <a:lstStyle/>
            <a:p>
              <a:r>
                <a:rPr kumimoji="1" lang="ja-JP" altLang="en-US" sz="1200" dirty="0"/>
                <a:t>母子の状態に応じた必要な支援の開始</a:t>
              </a:r>
            </a:p>
          </p:txBody>
        </p:sp>
      </p:grpSp>
      <p:sp>
        <p:nvSpPr>
          <p:cNvPr id="1048" name="楕円 1047">
            <a:extLst>
              <a:ext uri="{FF2B5EF4-FFF2-40B4-BE49-F238E27FC236}">
                <a16:creationId xmlns:a16="http://schemas.microsoft.com/office/drawing/2014/main" id="{1B9E70F6-BF73-8F56-3787-0F41DD831F67}"/>
              </a:ext>
            </a:extLst>
          </p:cNvPr>
          <p:cNvSpPr/>
          <p:nvPr/>
        </p:nvSpPr>
        <p:spPr>
          <a:xfrm>
            <a:off x="5972515" y="1980431"/>
            <a:ext cx="1177720" cy="428076"/>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chemeClr val="tx1"/>
              </a:solidFill>
            </a:endParaRPr>
          </a:p>
        </p:txBody>
      </p:sp>
      <p:sp>
        <p:nvSpPr>
          <p:cNvPr id="1049" name="テキスト ボックス 1048">
            <a:extLst>
              <a:ext uri="{FF2B5EF4-FFF2-40B4-BE49-F238E27FC236}">
                <a16:creationId xmlns:a16="http://schemas.microsoft.com/office/drawing/2014/main" id="{42051147-6E8A-B690-7915-D64EC96D542E}"/>
              </a:ext>
            </a:extLst>
          </p:cNvPr>
          <p:cNvSpPr txBox="1"/>
          <p:nvPr/>
        </p:nvSpPr>
        <p:spPr>
          <a:xfrm>
            <a:off x="6045144" y="2083954"/>
            <a:ext cx="1080654" cy="276999"/>
          </a:xfrm>
          <a:prstGeom prst="rect">
            <a:avLst/>
          </a:prstGeom>
          <a:noFill/>
        </p:spPr>
        <p:txBody>
          <a:bodyPr wrap="square" rtlCol="0">
            <a:spAutoFit/>
          </a:bodyPr>
          <a:lstStyle/>
          <a:p>
            <a:r>
              <a:rPr lang="en-US" altLang="ja-JP" sz="1200"/>
              <a:t>3</a:t>
            </a:r>
            <a:r>
              <a:rPr lang="ja-JP" altLang="en-US" sz="1200"/>
              <a:t>歳児健診</a:t>
            </a:r>
          </a:p>
        </p:txBody>
      </p:sp>
      <p:sp>
        <p:nvSpPr>
          <p:cNvPr id="11" name="矢印: 折線 10">
            <a:extLst>
              <a:ext uri="{FF2B5EF4-FFF2-40B4-BE49-F238E27FC236}">
                <a16:creationId xmlns:a16="http://schemas.microsoft.com/office/drawing/2014/main" id="{A774C198-E1ED-B9E9-D9AF-7BBC720387BF}"/>
              </a:ext>
            </a:extLst>
          </p:cNvPr>
          <p:cNvSpPr/>
          <p:nvPr/>
        </p:nvSpPr>
        <p:spPr>
          <a:xfrm flipV="1">
            <a:off x="4217529" y="3934653"/>
            <a:ext cx="469375" cy="506735"/>
          </a:xfrm>
          <a:prstGeom prst="bentArrow">
            <a:avLst>
              <a:gd name="adj1" fmla="val 32291"/>
              <a:gd name="adj2" fmla="val 41405"/>
              <a:gd name="adj3" fmla="val 45050"/>
              <a:gd name="adj4" fmla="val 2005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楕円 26">
            <a:extLst>
              <a:ext uri="{FF2B5EF4-FFF2-40B4-BE49-F238E27FC236}">
                <a16:creationId xmlns:a16="http://schemas.microsoft.com/office/drawing/2014/main" id="{63A2DBA2-D10E-61C1-5FE6-CC1D93EA020C}"/>
              </a:ext>
            </a:extLst>
          </p:cNvPr>
          <p:cNvSpPr/>
          <p:nvPr/>
        </p:nvSpPr>
        <p:spPr>
          <a:xfrm>
            <a:off x="8117970" y="2416383"/>
            <a:ext cx="822834" cy="1961429"/>
          </a:xfrm>
          <a:prstGeom prst="ellipse">
            <a:avLst/>
          </a:prstGeom>
          <a:solidFill>
            <a:srgbClr val="FFF2CC"/>
          </a:solidFill>
          <a:ln w="38100">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00" name="Picture 4">
            <a:extLst>
              <a:ext uri="{FF2B5EF4-FFF2-40B4-BE49-F238E27FC236}">
                <a16:creationId xmlns:a16="http://schemas.microsoft.com/office/drawing/2014/main" id="{2FE42FE1-C74F-DA21-C75C-39E20FA20AB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87711" y="2869170"/>
            <a:ext cx="432293" cy="8025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母子健康手帳のイラスト">
            <a:extLst>
              <a:ext uri="{FF2B5EF4-FFF2-40B4-BE49-F238E27FC236}">
                <a16:creationId xmlns:a16="http://schemas.microsoft.com/office/drawing/2014/main" id="{C421310C-3707-FF09-7571-1A9E67ED0F0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4698" y="3083411"/>
            <a:ext cx="349986" cy="376329"/>
          </a:xfrm>
          <a:prstGeom prst="rect">
            <a:avLst/>
          </a:prstGeom>
          <a:noFill/>
          <a:extLst>
            <a:ext uri="{909E8E84-426E-40DD-AFC4-6F175D3DCCD1}">
              <a14:hiddenFill xmlns:a14="http://schemas.microsoft.com/office/drawing/2010/main">
                <a:solidFill>
                  <a:srgbClr val="FFFFFF"/>
                </a:solidFill>
              </a14:hiddenFill>
            </a:ext>
          </a:extLst>
        </p:spPr>
      </p:pic>
      <p:sp>
        <p:nvSpPr>
          <p:cNvPr id="30" name="AutoShape 6">
            <a:extLst>
              <a:ext uri="{FF2B5EF4-FFF2-40B4-BE49-F238E27FC236}">
                <a16:creationId xmlns:a16="http://schemas.microsoft.com/office/drawing/2014/main" id="{84A0B44E-11BF-6024-BDE5-F8860B8460D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104" name="Picture 8">
            <a:extLst>
              <a:ext uri="{FF2B5EF4-FFF2-40B4-BE49-F238E27FC236}">
                <a16:creationId xmlns:a16="http://schemas.microsoft.com/office/drawing/2014/main" id="{823C0F93-6B4C-05EF-5DDE-B2AAADF8A92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45981" y="3174780"/>
            <a:ext cx="453950" cy="64871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a:extLst>
              <a:ext uri="{FF2B5EF4-FFF2-40B4-BE49-F238E27FC236}">
                <a16:creationId xmlns:a16="http://schemas.microsoft.com/office/drawing/2014/main" id="{886B1BEE-4DB9-45A1-29C7-D610C22ECA4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420696" y="2839727"/>
            <a:ext cx="404506" cy="806722"/>
          </a:xfrm>
          <a:prstGeom prst="rect">
            <a:avLst/>
          </a:prstGeom>
          <a:noFill/>
          <a:extLst>
            <a:ext uri="{909E8E84-426E-40DD-AFC4-6F175D3DCCD1}">
              <a14:hiddenFill xmlns:a14="http://schemas.microsoft.com/office/drawing/2010/main">
                <a:solidFill>
                  <a:srgbClr val="FFFFFF"/>
                </a:solidFill>
              </a14:hiddenFill>
            </a:ext>
          </a:extLst>
        </p:spPr>
      </p:pic>
      <p:pic>
        <p:nvPicPr>
          <p:cNvPr id="4097" name="図 4096">
            <a:extLst>
              <a:ext uri="{FF2B5EF4-FFF2-40B4-BE49-F238E27FC236}">
                <a16:creationId xmlns:a16="http://schemas.microsoft.com/office/drawing/2014/main" id="{1D77D917-CE2B-BB1F-3131-3500529BB75E}"/>
              </a:ext>
            </a:extLst>
          </p:cNvPr>
          <p:cNvPicPr>
            <a:picLocks noChangeAspect="1"/>
          </p:cNvPicPr>
          <p:nvPr/>
        </p:nvPicPr>
        <p:blipFill>
          <a:blip r:embed="rId12">
            <a:clrChange>
              <a:clrFrom>
                <a:srgbClr val="000000"/>
              </a:clrFrom>
              <a:clrTo>
                <a:srgbClr val="000000">
                  <a:alpha val="0"/>
                </a:srgbClr>
              </a:clrTo>
            </a:clrChange>
          </a:blip>
          <a:stretch>
            <a:fillRect/>
          </a:stretch>
        </p:blipFill>
        <p:spPr>
          <a:xfrm>
            <a:off x="6058368" y="2667370"/>
            <a:ext cx="661214" cy="1066430"/>
          </a:xfrm>
          <a:prstGeom prst="rect">
            <a:avLst/>
          </a:prstGeom>
        </p:spPr>
      </p:pic>
      <p:pic>
        <p:nvPicPr>
          <p:cNvPr id="4110" name="Picture 14">
            <a:extLst>
              <a:ext uri="{FF2B5EF4-FFF2-40B4-BE49-F238E27FC236}">
                <a16:creationId xmlns:a16="http://schemas.microsoft.com/office/drawing/2014/main" id="{FDC2C432-1CF8-CD27-183F-FB582B3673A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55475" y="3081530"/>
            <a:ext cx="624078" cy="568887"/>
          </a:xfrm>
          <a:prstGeom prst="rect">
            <a:avLst/>
          </a:prstGeom>
          <a:noFill/>
          <a:extLst>
            <a:ext uri="{909E8E84-426E-40DD-AFC4-6F175D3DCCD1}">
              <a14:hiddenFill xmlns:a14="http://schemas.microsoft.com/office/drawing/2010/main">
                <a:solidFill>
                  <a:srgbClr val="FFFFFF"/>
                </a:solidFill>
              </a14:hiddenFill>
            </a:ext>
          </a:extLst>
        </p:spPr>
      </p:pic>
      <p:sp>
        <p:nvSpPr>
          <p:cNvPr id="4099" name="テキスト ボックス 4098">
            <a:extLst>
              <a:ext uri="{FF2B5EF4-FFF2-40B4-BE49-F238E27FC236}">
                <a16:creationId xmlns:a16="http://schemas.microsoft.com/office/drawing/2014/main" id="{115A2AF9-05A0-962B-4477-4940EEDDB12A}"/>
              </a:ext>
            </a:extLst>
          </p:cNvPr>
          <p:cNvSpPr txBox="1"/>
          <p:nvPr/>
        </p:nvSpPr>
        <p:spPr>
          <a:xfrm>
            <a:off x="6517868" y="2517333"/>
            <a:ext cx="1566917" cy="400110"/>
          </a:xfrm>
          <a:prstGeom prst="rect">
            <a:avLst/>
          </a:prstGeom>
          <a:noFill/>
          <a:ln>
            <a:noFill/>
          </a:ln>
        </p:spPr>
        <p:txBody>
          <a:bodyPr wrap="square" rtlCol="0">
            <a:spAutoFit/>
          </a:bodyPr>
          <a:lstStyle/>
          <a:p>
            <a:r>
              <a:rPr kumimoji="1" lang="ja-JP" altLang="en-US" sz="1000" dirty="0"/>
              <a:t>・疾病等の早期発見</a:t>
            </a:r>
            <a:endParaRPr kumimoji="1" lang="en-US" altLang="ja-JP" sz="1000" dirty="0"/>
          </a:p>
          <a:p>
            <a:r>
              <a:rPr kumimoji="1" lang="ja-JP" altLang="en-US" sz="1000" dirty="0"/>
              <a:t>・育児不安への相談支援</a:t>
            </a:r>
            <a:endParaRPr kumimoji="1" lang="en-US" altLang="ja-JP" sz="1000" dirty="0"/>
          </a:p>
        </p:txBody>
      </p:sp>
      <p:sp>
        <p:nvSpPr>
          <p:cNvPr id="4101" name="テキスト ボックス 4100">
            <a:extLst>
              <a:ext uri="{FF2B5EF4-FFF2-40B4-BE49-F238E27FC236}">
                <a16:creationId xmlns:a16="http://schemas.microsoft.com/office/drawing/2014/main" id="{B49687D3-483E-7890-AD6F-A6E3183E7216}"/>
              </a:ext>
            </a:extLst>
          </p:cNvPr>
          <p:cNvSpPr txBox="1"/>
          <p:nvPr/>
        </p:nvSpPr>
        <p:spPr>
          <a:xfrm>
            <a:off x="6422842" y="2854893"/>
            <a:ext cx="1226243" cy="246221"/>
          </a:xfrm>
          <a:prstGeom prst="rect">
            <a:avLst/>
          </a:prstGeom>
          <a:noFill/>
          <a:ln>
            <a:noFill/>
          </a:ln>
        </p:spPr>
        <p:txBody>
          <a:bodyPr wrap="square" rtlCol="0">
            <a:spAutoFit/>
          </a:bodyPr>
          <a:lstStyle/>
          <a:p>
            <a:pPr algn="ctr"/>
            <a:r>
              <a:rPr kumimoji="1" lang="ja-JP" altLang="en-US" sz="1000" dirty="0"/>
              <a:t>・協賛品の配布</a:t>
            </a:r>
            <a:endParaRPr kumimoji="1" lang="en-US" altLang="ja-JP" sz="1000" dirty="0"/>
          </a:p>
        </p:txBody>
      </p:sp>
      <p:pic>
        <p:nvPicPr>
          <p:cNvPr id="2050" name="Picture 2">
            <a:extLst>
              <a:ext uri="{FF2B5EF4-FFF2-40B4-BE49-F238E27FC236}">
                <a16:creationId xmlns:a16="http://schemas.microsoft.com/office/drawing/2014/main" id="{C0E073FD-8405-6563-D673-97C23B49761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23936" y="3529844"/>
            <a:ext cx="557120" cy="206458"/>
          </a:xfrm>
          <a:prstGeom prst="rect">
            <a:avLst/>
          </a:prstGeom>
          <a:noFill/>
          <a:extLst>
            <a:ext uri="{909E8E84-426E-40DD-AFC4-6F175D3DCCD1}">
              <a14:hiddenFill xmlns:a14="http://schemas.microsoft.com/office/drawing/2010/main">
                <a:solidFill>
                  <a:srgbClr val="FFFFFF"/>
                </a:solidFill>
              </a14:hiddenFill>
            </a:ext>
          </a:extLst>
        </p:spPr>
      </p:pic>
      <p:pic>
        <p:nvPicPr>
          <p:cNvPr id="19" name="図 18">
            <a:extLst>
              <a:ext uri="{FF2B5EF4-FFF2-40B4-BE49-F238E27FC236}">
                <a16:creationId xmlns:a16="http://schemas.microsoft.com/office/drawing/2014/main" id="{FDFC82E0-8A46-8E05-9FB8-F675714B1BC1}"/>
              </a:ext>
            </a:extLst>
          </p:cNvPr>
          <p:cNvPicPr/>
          <p:nvPr/>
        </p:nvPicPr>
        <p:blipFill rotWithShape="1">
          <a:blip r:embed="rId15"/>
          <a:srcRect l="15335" t="21233" r="9705" b="-6136"/>
          <a:stretch>
            <a:fillRect/>
          </a:stretch>
        </p:blipFill>
        <p:spPr bwMode="auto">
          <a:xfrm>
            <a:off x="1824589" y="3194686"/>
            <a:ext cx="607126" cy="739371"/>
          </a:xfrm>
          <a:prstGeom prst="rect">
            <a:avLst/>
          </a:prstGeom>
          <a:ln>
            <a:noFill/>
          </a:ln>
          <a:effectLst>
            <a:softEdge rad="112500"/>
          </a:effectLst>
          <a:extLst>
            <a:ext uri="{53640926-AAD7-44D8-BBD7-CCE9431645EC}">
              <a14:shadowObscured xmlns:a14="http://schemas.microsoft.com/office/drawing/2010/main"/>
            </a:ext>
          </a:extLst>
        </p:spPr>
      </p:pic>
      <p:sp>
        <p:nvSpPr>
          <p:cNvPr id="1029" name="テキスト ボックス 1028">
            <a:extLst>
              <a:ext uri="{FF2B5EF4-FFF2-40B4-BE49-F238E27FC236}">
                <a16:creationId xmlns:a16="http://schemas.microsoft.com/office/drawing/2014/main" id="{6783734C-08D8-F014-47DA-B07AF6BCE82D}"/>
              </a:ext>
            </a:extLst>
          </p:cNvPr>
          <p:cNvSpPr txBox="1"/>
          <p:nvPr/>
        </p:nvSpPr>
        <p:spPr>
          <a:xfrm>
            <a:off x="1312021" y="3194273"/>
            <a:ext cx="1010780" cy="246221"/>
          </a:xfrm>
          <a:prstGeom prst="rect">
            <a:avLst/>
          </a:prstGeom>
          <a:noFill/>
          <a:ln>
            <a:noFill/>
          </a:ln>
        </p:spPr>
        <p:txBody>
          <a:bodyPr wrap="square" rtlCol="0">
            <a:spAutoFit/>
          </a:bodyPr>
          <a:lstStyle/>
          <a:p>
            <a:pPr algn="ctr"/>
            <a:r>
              <a:rPr kumimoji="1" lang="ja-JP" altLang="en-US" sz="1000" dirty="0"/>
              <a:t>協賛品の配布</a:t>
            </a:r>
          </a:p>
        </p:txBody>
      </p:sp>
      <p:sp>
        <p:nvSpPr>
          <p:cNvPr id="4103" name="テキスト ボックス 4102">
            <a:extLst>
              <a:ext uri="{FF2B5EF4-FFF2-40B4-BE49-F238E27FC236}">
                <a16:creationId xmlns:a16="http://schemas.microsoft.com/office/drawing/2014/main" id="{9797C15A-7E42-EBBC-35B1-E022A89B2F7E}"/>
              </a:ext>
            </a:extLst>
          </p:cNvPr>
          <p:cNvSpPr txBox="1"/>
          <p:nvPr/>
        </p:nvSpPr>
        <p:spPr>
          <a:xfrm>
            <a:off x="6033007" y="3787420"/>
            <a:ext cx="1699491" cy="261610"/>
          </a:xfrm>
          <a:prstGeom prst="rect">
            <a:avLst/>
          </a:prstGeom>
          <a:noFill/>
        </p:spPr>
        <p:txBody>
          <a:bodyPr wrap="square" rtlCol="0">
            <a:spAutoFit/>
          </a:bodyPr>
          <a:lstStyle/>
          <a:p>
            <a:r>
              <a:rPr kumimoji="1" lang="ja-JP" altLang="en-US" sz="1100" dirty="0">
                <a:latin typeface="+mn-ea"/>
              </a:rPr>
              <a:t>保健センター等で面接</a:t>
            </a:r>
          </a:p>
        </p:txBody>
      </p:sp>
      <p:sp>
        <p:nvSpPr>
          <p:cNvPr id="4105" name="テキスト ボックス 4104">
            <a:extLst>
              <a:ext uri="{FF2B5EF4-FFF2-40B4-BE49-F238E27FC236}">
                <a16:creationId xmlns:a16="http://schemas.microsoft.com/office/drawing/2014/main" id="{24ECDF9B-AD2E-758D-F76B-F1C48A9ADD8D}"/>
              </a:ext>
            </a:extLst>
          </p:cNvPr>
          <p:cNvSpPr txBox="1"/>
          <p:nvPr/>
        </p:nvSpPr>
        <p:spPr>
          <a:xfrm>
            <a:off x="8351026" y="2548226"/>
            <a:ext cx="369332" cy="1761548"/>
          </a:xfrm>
          <a:prstGeom prst="rect">
            <a:avLst/>
          </a:prstGeom>
          <a:noFill/>
        </p:spPr>
        <p:txBody>
          <a:bodyPr vert="eaVert" wrap="square" rtlCol="0">
            <a:spAutoFit/>
          </a:bodyPr>
          <a:lstStyle/>
          <a:p>
            <a:r>
              <a:rPr kumimoji="1" lang="ja-JP" altLang="en-US" sz="1200"/>
              <a:t>地域全体で子育てを応援</a:t>
            </a:r>
          </a:p>
        </p:txBody>
      </p:sp>
      <p:sp>
        <p:nvSpPr>
          <p:cNvPr id="4109" name="フローチャート: 代替処理 4108">
            <a:extLst>
              <a:ext uri="{FF2B5EF4-FFF2-40B4-BE49-F238E27FC236}">
                <a16:creationId xmlns:a16="http://schemas.microsoft.com/office/drawing/2014/main" id="{4693DC41-C64D-6080-446C-A438BA012A77}"/>
              </a:ext>
            </a:extLst>
          </p:cNvPr>
          <p:cNvSpPr/>
          <p:nvPr/>
        </p:nvSpPr>
        <p:spPr>
          <a:xfrm>
            <a:off x="3317041" y="1430557"/>
            <a:ext cx="5607924" cy="428697"/>
          </a:xfrm>
          <a:prstGeom prst="flowChartAlternateProcess">
            <a:avLst/>
          </a:prstGeom>
          <a:solidFill>
            <a:srgbClr val="CCECFF"/>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8E95A81E-6328-8358-4A11-258B387C4F85}"/>
              </a:ext>
            </a:extLst>
          </p:cNvPr>
          <p:cNvSpPr txBox="1"/>
          <p:nvPr/>
        </p:nvSpPr>
        <p:spPr>
          <a:xfrm>
            <a:off x="3267750" y="1509425"/>
            <a:ext cx="5815925" cy="276999"/>
          </a:xfrm>
          <a:prstGeom prst="rect">
            <a:avLst/>
          </a:prstGeom>
          <a:noFill/>
        </p:spPr>
        <p:txBody>
          <a:bodyPr vert="horz" wrap="square" rtlCol="0">
            <a:spAutoFit/>
          </a:bodyPr>
          <a:lstStyle/>
          <a:p>
            <a:r>
              <a:rPr kumimoji="1" lang="ja-JP" altLang="en-US" sz="1200" b="1"/>
              <a:t>市町や企業と連携した妊娠期から子育て期までの切れ目のない支援体制等の充実</a:t>
            </a:r>
          </a:p>
        </p:txBody>
      </p:sp>
      <p:sp>
        <p:nvSpPr>
          <p:cNvPr id="21" name="テキスト ボックス 20">
            <a:extLst>
              <a:ext uri="{FF2B5EF4-FFF2-40B4-BE49-F238E27FC236}">
                <a16:creationId xmlns:a16="http://schemas.microsoft.com/office/drawing/2014/main" id="{875BA070-CED5-345B-E869-615882C529AD}"/>
              </a:ext>
            </a:extLst>
          </p:cNvPr>
          <p:cNvSpPr txBox="1"/>
          <p:nvPr/>
        </p:nvSpPr>
        <p:spPr>
          <a:xfrm>
            <a:off x="-1649187" y="642509"/>
            <a:ext cx="1108498" cy="646331"/>
          </a:xfrm>
          <a:prstGeom prst="rect">
            <a:avLst/>
          </a:prstGeom>
          <a:solidFill>
            <a:srgbClr val="FFFF00"/>
          </a:solidFill>
        </p:spPr>
        <p:txBody>
          <a:bodyPr wrap="square" rtlCol="0">
            <a:spAutoFit/>
          </a:bodyPr>
          <a:lstStyle/>
          <a:p>
            <a:r>
              <a:rPr kumimoji="1" lang="ja-JP" altLang="en-US" dirty="0"/>
              <a:t>先進政策バンク用</a:t>
            </a:r>
          </a:p>
        </p:txBody>
      </p:sp>
      <p:pic>
        <p:nvPicPr>
          <p:cNvPr id="2055" name="図 2054">
            <a:extLst>
              <a:ext uri="{FF2B5EF4-FFF2-40B4-BE49-F238E27FC236}">
                <a16:creationId xmlns:a16="http://schemas.microsoft.com/office/drawing/2014/main" id="{D49B8092-C11D-8CD6-4C87-C4ADB4E2918F}"/>
              </a:ext>
            </a:extLst>
          </p:cNvPr>
          <p:cNvPicPr>
            <a:picLocks noChangeAspect="1"/>
          </p:cNvPicPr>
          <p:nvPr/>
        </p:nvPicPr>
        <p:blipFill>
          <a:blip r:embed="rId16"/>
          <a:stretch>
            <a:fillRect/>
          </a:stretch>
        </p:blipFill>
        <p:spPr>
          <a:xfrm>
            <a:off x="2475403" y="3292451"/>
            <a:ext cx="480125" cy="722518"/>
          </a:xfrm>
          <a:prstGeom prst="rect">
            <a:avLst/>
          </a:prstGeom>
        </p:spPr>
      </p:pic>
      <p:sp>
        <p:nvSpPr>
          <p:cNvPr id="2051" name="テキスト ボックス 2050">
            <a:extLst>
              <a:ext uri="{FF2B5EF4-FFF2-40B4-BE49-F238E27FC236}">
                <a16:creationId xmlns:a16="http://schemas.microsoft.com/office/drawing/2014/main" id="{440E8B2B-A3DB-11AB-4803-3BA02903DA80}"/>
              </a:ext>
            </a:extLst>
          </p:cNvPr>
          <p:cNvSpPr txBox="1"/>
          <p:nvPr/>
        </p:nvSpPr>
        <p:spPr>
          <a:xfrm>
            <a:off x="6007475" y="5775785"/>
            <a:ext cx="1410702" cy="215444"/>
          </a:xfrm>
          <a:prstGeom prst="rect">
            <a:avLst/>
          </a:prstGeom>
          <a:noFill/>
        </p:spPr>
        <p:txBody>
          <a:bodyPr wrap="square" rtlCol="0">
            <a:spAutoFit/>
          </a:bodyPr>
          <a:lstStyle/>
          <a:p>
            <a:r>
              <a:rPr kumimoji="1" lang="ja-JP" altLang="en-US" sz="800" dirty="0">
                <a:latin typeface="+mn-ea"/>
              </a:rPr>
              <a:t>協賛企業との協定締結式</a:t>
            </a:r>
          </a:p>
        </p:txBody>
      </p:sp>
      <p:pic>
        <p:nvPicPr>
          <p:cNvPr id="2053" name="図 2052" descr="スーツを着た男性たち&#10;&#10;AI 生成コンテンツは誤りを含む可能性があります。">
            <a:extLst>
              <a:ext uri="{FF2B5EF4-FFF2-40B4-BE49-F238E27FC236}">
                <a16:creationId xmlns:a16="http://schemas.microsoft.com/office/drawing/2014/main" id="{BFB7145A-47EB-FC29-14F4-685D3B67A34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801429" y="4574378"/>
            <a:ext cx="1649221" cy="1139080"/>
          </a:xfrm>
          <a:prstGeom prst="rect">
            <a:avLst/>
          </a:prstGeom>
        </p:spPr>
      </p:pic>
      <p:sp>
        <p:nvSpPr>
          <p:cNvPr id="2054" name="テキスト ボックス 2053">
            <a:extLst>
              <a:ext uri="{FF2B5EF4-FFF2-40B4-BE49-F238E27FC236}">
                <a16:creationId xmlns:a16="http://schemas.microsoft.com/office/drawing/2014/main" id="{F0CC029F-932E-3181-BD36-E6EFA49302BB}"/>
              </a:ext>
            </a:extLst>
          </p:cNvPr>
          <p:cNvSpPr txBox="1"/>
          <p:nvPr/>
        </p:nvSpPr>
        <p:spPr>
          <a:xfrm>
            <a:off x="4043410" y="5883507"/>
            <a:ext cx="1515948" cy="215444"/>
          </a:xfrm>
          <a:prstGeom prst="rect">
            <a:avLst/>
          </a:prstGeom>
          <a:noFill/>
        </p:spPr>
        <p:txBody>
          <a:bodyPr wrap="square" rtlCol="0">
            <a:spAutoFit/>
          </a:bodyPr>
          <a:lstStyle/>
          <a:p>
            <a:r>
              <a:rPr kumimoji="1" lang="ja-JP" altLang="en-US" sz="800" dirty="0">
                <a:latin typeface="+mn-ea"/>
              </a:rPr>
              <a:t>企業からの協賛品等</a:t>
            </a:r>
          </a:p>
        </p:txBody>
      </p:sp>
    </p:spTree>
    <p:extLst>
      <p:ext uri="{BB962C8B-B14F-4D97-AF65-F5344CB8AC3E}">
        <p14:creationId xmlns:p14="http://schemas.microsoft.com/office/powerpoint/2010/main" val="233918173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145</Words>
  <Application>Microsoft Office PowerPoint</Application>
  <PresentationFormat>画面に合わせる (4:3)</PresentationFormat>
  <Paragraphs>32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母子保健事業との連携について</dc:title>
  <dc:creator>髙久</dc:creator>
  <cp:lastModifiedBy>本澤　邦彦</cp:lastModifiedBy>
  <cp:revision>5</cp:revision>
  <cp:lastPrinted>2022-06-09T09:33:33Z</cp:lastPrinted>
  <dcterms:created xsi:type="dcterms:W3CDTF">2013-05-10T02:36:52Z</dcterms:created>
  <dcterms:modified xsi:type="dcterms:W3CDTF">2026-04-13T09:13:03Z</dcterms:modified>
</cp:coreProperties>
</file>